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320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220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5544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7" Type="http://schemas.openxmlformats.org/officeDocument/2006/relationships/image" Target="../media/image14.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video" Target="../media/media11.mp4"/><Relationship Id="rId7" Type="http://schemas.openxmlformats.org/officeDocument/2006/relationships/image" Target="../media/image15.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12.mp4"/><Relationship Id="rId7" Type="http://schemas.openxmlformats.org/officeDocument/2006/relationships/image" Target="../media/image3.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13.mp4"/><Relationship Id="rId7" Type="http://schemas.openxmlformats.org/officeDocument/2006/relationships/image" Target="../media/image18.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19.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20.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21.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7.mp4"/><Relationship Id="rId7" Type="http://schemas.openxmlformats.org/officeDocument/2006/relationships/image" Target="../media/image22.png"/><Relationship Id="rId2" Type="http://schemas.microsoft.com/office/2007/relationships/media" Target="../media/media17.mp4"/><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9.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0.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1.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7" Type="http://schemas.openxmlformats.org/officeDocument/2006/relationships/image" Target="../media/image12.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9.mp4"/><Relationship Id="rId7" Type="http://schemas.openxmlformats.org/officeDocument/2006/relationships/image" Target="../media/image13.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Vincent Garza</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Standards and Principles for Improved Security</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Video 11">
            <a:hlinkClick r:id="" action="ppaction://media"/>
            <a:extLst>
              <a:ext uri="{FF2B5EF4-FFF2-40B4-BE49-F238E27FC236}">
                <a16:creationId xmlns:a16="http://schemas.microsoft.com/office/drawing/2014/main" id="{5BD57573-D5E6-5111-8F50-5B5EDF9F2B1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33"/>
    </mc:Choice>
    <mc:Fallback>
      <p:transition spd="slow" advTm="1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the </a:t>
            </a:r>
            <a:r>
              <a:rPr lang="en-US" dirty="0" err="1"/>
              <a:t>out_of_range</a:t>
            </a:r>
            <a:r>
              <a:rPr lang="en-US" dirty="0"/>
              <a:t> exception get thrown when calling at a position with an index out of bounds? </a:t>
            </a:r>
            <a:endParaRPr dirty="0"/>
          </a:p>
        </p:txBody>
      </p:sp>
      <p:sp>
        <p:nvSpPr>
          <p:cNvPr id="196" name="Google Shape;196;g9504e29505_0_0"/>
          <p:cNvSpPr txBox="1">
            <a:spLocks noGrp="1"/>
          </p:cNvSpPr>
          <p:nvPr>
            <p:ph type="body" idx="1"/>
          </p:nvPr>
        </p:nvSpPr>
        <p:spPr>
          <a:xfrm>
            <a:off x="685800" y="2194561"/>
            <a:ext cx="10398274" cy="4073717"/>
          </a:xfrm>
          <a:prstGeom prst="rect">
            <a:avLst/>
          </a:prstGeom>
          <a:noFill/>
          <a:ln>
            <a:noFill/>
          </a:ln>
        </p:spPr>
        <p:txBody>
          <a:bodyPr spcFirstLastPara="1" wrap="square" lIns="91425" tIns="45700" rIns="91425" bIns="45700" anchor="t" anchorCtr="0">
            <a:noAutofit/>
          </a:bodyPr>
          <a:lstStyle/>
          <a:p>
            <a:pPr marL="114300" indent="0">
              <a:buNone/>
            </a:pPr>
            <a:r>
              <a:rPr lang="en-US" sz="1000" dirty="0"/>
              <a:t>TEST_F(</a:t>
            </a:r>
            <a:r>
              <a:rPr lang="en-US" sz="1000" dirty="0" err="1"/>
              <a:t>CollectionTest</a:t>
            </a:r>
            <a:r>
              <a:rPr lang="en-US" sz="1000" dirty="0"/>
              <a:t>, </a:t>
            </a:r>
            <a:r>
              <a:rPr lang="en-US" sz="1000" dirty="0" err="1"/>
              <a:t>AtThrowsExceptionWithInvalidIndex</a:t>
            </a:r>
            <a:r>
              <a:rPr lang="en-US" sz="1000" dirty="0"/>
              <a:t>) {</a:t>
            </a:r>
          </a:p>
          <a:p>
            <a:pPr marL="114300" indent="0">
              <a:buNone/>
            </a:pPr>
            <a:r>
              <a:rPr lang="en-US" sz="1000" dirty="0"/>
              <a:t>	ASSERT_EQ(collection-&gt;size(), 0);</a:t>
            </a:r>
          </a:p>
          <a:p>
            <a:pPr marL="114300" indent="0">
              <a:buNone/>
            </a:pPr>
            <a:r>
              <a:rPr lang="en-US" sz="1000" dirty="0"/>
              <a:t>	EXPECT_THROW(collection-&gt;at(0), std::</a:t>
            </a:r>
            <a:r>
              <a:rPr lang="en-US" sz="1000" dirty="0" err="1"/>
              <a:t>out_of_range</a:t>
            </a:r>
            <a:r>
              <a:rPr lang="en-US" sz="1000" dirty="0"/>
              <a:t>);</a:t>
            </a:r>
          </a:p>
          <a:p>
            <a:pPr marL="114300" indent="0">
              <a:buNone/>
            </a:pPr>
            <a:r>
              <a:rPr lang="en-US" sz="1000" dirty="0"/>
              <a:t>	EXPECT_THROW(collection-&gt;at(4), std::</a:t>
            </a:r>
            <a:r>
              <a:rPr lang="en-US" sz="1000" dirty="0" err="1"/>
              <a:t>out_of_range</a:t>
            </a:r>
            <a:r>
              <a:rPr lang="en-US" sz="1000" dirty="0"/>
              <a:t>);</a:t>
            </a:r>
          </a:p>
          <a:p>
            <a:pPr marL="114300" indent="0">
              <a:buNone/>
            </a:pPr>
            <a:r>
              <a:rPr lang="en-US" sz="1000" dirty="0"/>
              <a:t>	EXPECT_THROW(collection-&gt;at(9), std::</a:t>
            </a:r>
            <a:r>
              <a:rPr lang="en-US" sz="1000" dirty="0" err="1"/>
              <a:t>out_of_range</a:t>
            </a:r>
            <a:r>
              <a:rPr lang="en-US" sz="1000" dirty="0"/>
              <a:t>);</a:t>
            </a:r>
          </a:p>
          <a:p>
            <a:pPr marL="114300" indent="0">
              <a:buNone/>
            </a:pPr>
            <a:r>
              <a:rPr lang="en-US" sz="1000" dirty="0"/>
              <a:t>	// EXPECT_NO_THROW(collection-&gt;at(0));</a:t>
            </a:r>
          </a:p>
          <a:p>
            <a:pPr marL="114300" indent="0">
              <a:buNone/>
            </a:pPr>
            <a:r>
              <a:rPr lang="en-US" sz="1000" dirty="0"/>
              <a:t>	</a:t>
            </a:r>
            <a:r>
              <a:rPr lang="en-US" sz="1000" dirty="0" err="1"/>
              <a:t>add_entries</a:t>
            </a:r>
            <a:r>
              <a:rPr lang="en-US" sz="1000" dirty="0"/>
              <a:t>(2);</a:t>
            </a:r>
          </a:p>
          <a:p>
            <a:pPr marL="114300" indent="0">
              <a:buNone/>
            </a:pPr>
            <a:r>
              <a:rPr lang="en-US" sz="1000" dirty="0"/>
              <a:t>	ASSERT_EQ(collection-&gt;size(), 2);</a:t>
            </a:r>
          </a:p>
          <a:p>
            <a:pPr marL="114300" indent="0">
              <a:buNone/>
            </a:pPr>
            <a:r>
              <a:rPr lang="en-US" sz="1000" dirty="0"/>
              <a:t>	EXPECT_NO_THROW(collection-&gt;at(0));</a:t>
            </a:r>
          </a:p>
          <a:p>
            <a:pPr marL="114300" indent="0">
              <a:buNone/>
            </a:pPr>
            <a:r>
              <a:rPr lang="en-US" sz="1000" dirty="0"/>
              <a:t>	EXPECT_NO_THROW(collection-&gt;at(1));</a:t>
            </a:r>
          </a:p>
          <a:p>
            <a:pPr marL="114300" indent="0">
              <a:buNone/>
            </a:pPr>
            <a:r>
              <a:rPr lang="en-US" sz="1000" dirty="0"/>
              <a:t>	EXPECT_THROW(collection-&gt;at(2), std::</a:t>
            </a:r>
            <a:r>
              <a:rPr lang="en-US" sz="1000" dirty="0" err="1"/>
              <a:t>out_of_range</a:t>
            </a:r>
            <a:r>
              <a:rPr lang="en-US" sz="1000" dirty="0"/>
              <a:t>);</a:t>
            </a:r>
          </a:p>
          <a:p>
            <a:pPr marL="114300" indent="0">
              <a:buNone/>
            </a:pPr>
            <a:r>
              <a:rPr lang="en-US" sz="1000" dirty="0"/>
              <a:t>	EXPECT_THROW(collection-&gt;at(5), std::</a:t>
            </a:r>
            <a:r>
              <a:rPr lang="en-US" sz="1000" dirty="0" err="1"/>
              <a:t>out_of_range</a:t>
            </a:r>
            <a:r>
              <a:rPr lang="en-US" sz="1000" dirty="0"/>
              <a:t>);</a:t>
            </a:r>
          </a:p>
          <a:p>
            <a:pPr marL="114300" indent="0">
              <a:buNone/>
            </a:pPr>
            <a:r>
              <a:rPr lang="en-US" sz="1000" dirty="0"/>
              <a:t>	EXPECT_THROW(collection-&gt;at(10), std::</a:t>
            </a:r>
            <a:r>
              <a:rPr lang="en-US" sz="1000" dirty="0" err="1"/>
              <a:t>out_of_range</a:t>
            </a:r>
            <a:r>
              <a:rPr lang="en-US" sz="1000" dirty="0"/>
              <a:t>);</a:t>
            </a:r>
          </a:p>
          <a:p>
            <a:pPr marL="114300" indent="0">
              <a:buNone/>
            </a:pPr>
            <a:r>
              <a:rPr lang="en-US" sz="1000" dirty="0"/>
              <a:t>}</a:t>
            </a:r>
          </a:p>
          <a:p>
            <a:pPr marL="114300" indent="0">
              <a:buNone/>
            </a:pPr>
            <a:r>
              <a:rPr lang="en-US" sz="1000" dirty="0"/>
              <a:t>Results:</a:t>
            </a:r>
          </a:p>
          <a:p>
            <a:pPr marL="114300" indent="0">
              <a:buNone/>
            </a:pPr>
            <a:r>
              <a:rPr lang="en-US" sz="1000" dirty="0"/>
              <a:t>[ RUN      ] </a:t>
            </a:r>
            <a:r>
              <a:rPr lang="en-US" sz="1000" dirty="0" err="1"/>
              <a:t>CollectionTest.AtThrowsExceptionWithInvalidIndex</a:t>
            </a:r>
            <a:endParaRPr lang="en-US" sz="1000" dirty="0"/>
          </a:p>
          <a:p>
            <a:pPr marL="114300" indent="0">
              <a:buNone/>
            </a:pPr>
            <a:r>
              <a:rPr lang="en-US" sz="1000" dirty="0"/>
              <a:t>[       OK ] </a:t>
            </a:r>
            <a:r>
              <a:rPr lang="en-US" sz="1000" dirty="0" err="1"/>
              <a:t>CollectionTest.AtThrowsExceptionWithInvalidIndex</a:t>
            </a:r>
            <a:r>
              <a:rPr lang="en-US" sz="1000" dirty="0"/>
              <a:t> (4 </a:t>
            </a:r>
            <a:r>
              <a:rPr lang="en-US" sz="1000" dirty="0" err="1"/>
              <a:t>ms</a:t>
            </a:r>
            <a:r>
              <a:rPr lang="en-US" sz="10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2DECF65C-D2BE-3EB6-EF1C-50BC38E10C6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291453"/>
      </p:ext>
    </p:extLst>
  </p:cSld>
  <p:clrMapOvr>
    <a:masterClrMapping/>
  </p:clrMapOvr>
  <mc:AlternateContent xmlns:mc="http://schemas.openxmlformats.org/markup-compatibility/2006">
    <mc:Choice xmlns:p14="http://schemas.microsoft.com/office/powerpoint/2010/main" Requires="p14">
      <p:transition spd="slow" p14:dur="2000" advTm="23299"/>
    </mc:Choice>
    <mc:Fallback>
      <p:transition spd="slow" advTm="2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the </a:t>
            </a:r>
            <a:r>
              <a:rPr lang="en-US" dirty="0" err="1"/>
              <a:t>length_error</a:t>
            </a:r>
            <a:r>
              <a:rPr lang="en-US" dirty="0"/>
              <a:t> exception thrown when the collection is resized above the max? </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400" dirty="0"/>
              <a:t>TEST_F(</a:t>
            </a:r>
            <a:r>
              <a:rPr lang="en-US" sz="1400" dirty="0" err="1"/>
              <a:t>CollectionTest</a:t>
            </a:r>
            <a:r>
              <a:rPr lang="en-US" sz="1400" dirty="0"/>
              <a:t>, </a:t>
            </a:r>
            <a:r>
              <a:rPr lang="en-US" sz="1400" dirty="0" err="1"/>
              <a:t>AtThrowsExceptionWhenSizeSurpassesMax</a:t>
            </a:r>
            <a:r>
              <a:rPr lang="en-US" sz="1400" dirty="0"/>
              <a:t>) {</a:t>
            </a:r>
          </a:p>
          <a:p>
            <a:pPr marL="114300" indent="0">
              <a:buNone/>
            </a:pPr>
            <a:r>
              <a:rPr lang="en-US" sz="1400" dirty="0"/>
              <a:t>	ASSERT_EQ(collection-&gt;size(), 0);</a:t>
            </a:r>
          </a:p>
          <a:p>
            <a:pPr marL="114300" indent="0">
              <a:buNone/>
            </a:pPr>
            <a:r>
              <a:rPr lang="en-US" sz="1400" dirty="0"/>
              <a:t>	EXPECT_GE(collection-&gt;</a:t>
            </a:r>
            <a:r>
              <a:rPr lang="en-US" sz="1400" dirty="0" err="1"/>
              <a:t>max_size</a:t>
            </a:r>
            <a:r>
              <a:rPr lang="en-US" sz="1400" dirty="0"/>
              <a:t>(), collection-&gt;size());</a:t>
            </a:r>
          </a:p>
          <a:p>
            <a:pPr marL="114300" indent="0">
              <a:buNone/>
            </a:pPr>
            <a:r>
              <a:rPr lang="en-US" sz="1400" dirty="0"/>
              <a:t>	ASSERT_THROW(collection-&gt;resize(collection-&gt;</a:t>
            </a:r>
            <a:r>
              <a:rPr lang="en-US" sz="1400" dirty="0" err="1"/>
              <a:t>max_size</a:t>
            </a:r>
            <a:r>
              <a:rPr lang="en-US" sz="1400" dirty="0"/>
              <a:t>() + 1), std::</a:t>
            </a:r>
            <a:r>
              <a:rPr lang="en-US" sz="1400" dirty="0" err="1"/>
              <a:t>length_error</a:t>
            </a:r>
            <a:r>
              <a:rPr lang="en-US" sz="1400" dirty="0"/>
              <a:t>);</a:t>
            </a:r>
          </a:p>
          <a:p>
            <a:pPr marL="114300" indent="0">
              <a:buNone/>
            </a:pPr>
            <a:r>
              <a:rPr lang="en-US" sz="1400" dirty="0"/>
              <a:t>}</a:t>
            </a:r>
          </a:p>
          <a:p>
            <a:pPr marL="114300" indent="0">
              <a:buNone/>
            </a:pPr>
            <a:endParaRPr lang="en-US" sz="1400" dirty="0"/>
          </a:p>
          <a:p>
            <a:pPr marL="114300" indent="0">
              <a:buNone/>
            </a:pPr>
            <a:r>
              <a:rPr lang="en-US" sz="1400" dirty="0"/>
              <a:t>Results:</a:t>
            </a:r>
          </a:p>
          <a:p>
            <a:pPr marL="114300" indent="0">
              <a:buNone/>
            </a:pPr>
            <a:r>
              <a:rPr lang="en-US" sz="1400" dirty="0"/>
              <a:t>[ RUN      ] </a:t>
            </a:r>
            <a:r>
              <a:rPr lang="en-US" sz="1400" dirty="0" err="1"/>
              <a:t>CollectionTest.AtThrowsExceptionWhenSizeSurpassesMax</a:t>
            </a:r>
            <a:endParaRPr lang="en-US" sz="1400" dirty="0"/>
          </a:p>
          <a:p>
            <a:pPr marL="114300" indent="0">
              <a:buNone/>
            </a:pPr>
            <a:r>
              <a:rPr lang="en-US" sz="1400" dirty="0"/>
              <a:t>[       OK ] </a:t>
            </a:r>
            <a:r>
              <a:rPr lang="en-US" sz="1400" dirty="0" err="1"/>
              <a:t>CollectionTest.AtThrowsExceptionWhenSizeSurpassesMax</a:t>
            </a:r>
            <a:r>
              <a:rPr lang="en-US" sz="1400" dirty="0"/>
              <a:t> (1 </a:t>
            </a:r>
            <a:r>
              <a:rPr lang="en-US" sz="1400" dirty="0" err="1"/>
              <a:t>ms</a:t>
            </a:r>
            <a:r>
              <a:rPr lang="en-US" sz="14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3FDB6B85-9A7F-7EF1-4143-EBDA0A154BD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68122532"/>
      </p:ext>
    </p:extLst>
  </p:cSld>
  <p:clrMapOvr>
    <a:masterClrMapping/>
  </p:clrMapOvr>
  <mc:AlternateContent xmlns:mc="http://schemas.openxmlformats.org/markup-compatibility/2006">
    <mc:Choice xmlns:p14="http://schemas.microsoft.com/office/powerpoint/2010/main" Requires="p14">
      <p:transition spd="slow" p14:dur="2000" advTm="18818"/>
    </mc:Choice>
    <mc:Fallback>
      <p:transition spd="slow" advTm="1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8A4F597B-1782-6E5A-99FB-3544FB32918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1"/>
    </mc:Choice>
    <mc:Fallback>
      <p:transition spd="slow" advTm="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200000"/>
              </a:lnSpc>
              <a:spcBef>
                <a:spcPts val="0"/>
              </a:spcBef>
              <a:spcAft>
                <a:spcPts val="0"/>
              </a:spcAft>
              <a:buClr>
                <a:schemeClr val="lt1"/>
              </a:buClr>
              <a:buSzPts val="2000"/>
              <a:buChar char="•"/>
            </a:pPr>
            <a:r>
              <a:rPr lang="en-US" sz="2400" dirty="0"/>
              <a:t>Security tools in every stage (</a:t>
            </a:r>
            <a:r>
              <a:rPr lang="en-US" sz="2400" dirty="0" err="1"/>
              <a:t>Zettler</a:t>
            </a:r>
            <a:r>
              <a:rPr lang="en-US" sz="2400" dirty="0"/>
              <a:t>)</a:t>
            </a:r>
          </a:p>
          <a:p>
            <a:pPr marL="685800" lvl="1" indent="-228600" algn="l" rtl="0">
              <a:lnSpc>
                <a:spcPct val="200000"/>
              </a:lnSpc>
              <a:spcBef>
                <a:spcPts val="0"/>
              </a:spcBef>
              <a:spcAft>
                <a:spcPts val="0"/>
              </a:spcAft>
              <a:buClr>
                <a:schemeClr val="lt1"/>
              </a:buClr>
              <a:buSzPts val="2000"/>
              <a:buChar char="•"/>
            </a:pPr>
            <a:r>
              <a:rPr lang="en-US" sz="2400" dirty="0"/>
              <a:t>Build</a:t>
            </a:r>
          </a:p>
          <a:p>
            <a:pPr marL="685800" lvl="1" indent="-228600" algn="l" rtl="0">
              <a:lnSpc>
                <a:spcPct val="200000"/>
              </a:lnSpc>
              <a:spcBef>
                <a:spcPts val="0"/>
              </a:spcBef>
              <a:spcAft>
                <a:spcPts val="0"/>
              </a:spcAft>
              <a:buClr>
                <a:schemeClr val="lt1"/>
              </a:buClr>
              <a:buSzPts val="2000"/>
              <a:buChar char="•"/>
            </a:pPr>
            <a:r>
              <a:rPr lang="en-US" sz="2400" dirty="0"/>
              <a:t>Verify and Test</a:t>
            </a:r>
          </a:p>
          <a:p>
            <a:pPr marL="685800" lvl="1" indent="-228600" algn="l" rtl="0">
              <a:lnSpc>
                <a:spcPct val="200000"/>
              </a:lnSpc>
              <a:spcBef>
                <a:spcPts val="0"/>
              </a:spcBef>
              <a:spcAft>
                <a:spcPts val="0"/>
              </a:spcAft>
              <a:buClr>
                <a:schemeClr val="lt1"/>
              </a:buClr>
              <a:buSzPts val="2000"/>
              <a:buChar char="•"/>
            </a:pPr>
            <a:r>
              <a:rPr lang="en-US" sz="2400" dirty="0"/>
              <a:t>Monitor and Detect</a:t>
            </a:r>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FC848736-392F-3DF5-B551-F7EDD791078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657"/>
    </mc:Choice>
    <mc:Fallback>
      <p:transition spd="slow" advTm="3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Can be costly if you act now</a:t>
            </a:r>
          </a:p>
          <a:p>
            <a:pPr marL="228600" lvl="0" indent="-228600" algn="l" rtl="0">
              <a:lnSpc>
                <a:spcPct val="200000"/>
              </a:lnSpc>
              <a:spcBef>
                <a:spcPts val="0"/>
              </a:spcBef>
              <a:spcAft>
                <a:spcPts val="0"/>
              </a:spcAft>
              <a:buClr>
                <a:schemeClr val="lt1"/>
              </a:buClr>
              <a:buSzPts val="2000"/>
              <a:buChar char="•"/>
            </a:pPr>
            <a:r>
              <a:rPr lang="en-US" sz="2000" dirty="0"/>
              <a:t>Increased security if you act now</a:t>
            </a:r>
          </a:p>
          <a:p>
            <a:pPr marL="228600" lvl="0" indent="-228600" algn="l" rtl="0">
              <a:lnSpc>
                <a:spcPct val="200000"/>
              </a:lnSpc>
              <a:spcBef>
                <a:spcPts val="0"/>
              </a:spcBef>
              <a:spcAft>
                <a:spcPts val="0"/>
              </a:spcAft>
              <a:buClr>
                <a:schemeClr val="lt1"/>
              </a:buClr>
              <a:buSzPts val="2000"/>
              <a:buChar char="•"/>
            </a:pPr>
            <a:r>
              <a:rPr lang="en-US" sz="2000" dirty="0"/>
              <a:t>Vulnerabilities if you wait</a:t>
            </a:r>
          </a:p>
          <a:p>
            <a:pPr marL="228600" lvl="0" indent="-228600" algn="l" rtl="0">
              <a:lnSpc>
                <a:spcPct val="200000"/>
              </a:lnSpc>
              <a:spcBef>
                <a:spcPts val="0"/>
              </a:spcBef>
              <a:spcAft>
                <a:spcPts val="0"/>
              </a:spcAft>
              <a:buClr>
                <a:schemeClr val="lt1"/>
              </a:buClr>
              <a:buSzPts val="2000"/>
              <a:buChar char="•"/>
            </a:pPr>
            <a:r>
              <a:rPr lang="en-US" sz="2000" dirty="0"/>
              <a:t>More time to focus on project if you wait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37D41854-424C-1C2D-8E66-F1AC4C2F856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48"/>
    </mc:Choice>
    <mc:Fallback>
      <p:transition spd="slow" advTm="28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200000"/>
              </a:lnSpc>
              <a:spcBef>
                <a:spcPts val="0"/>
              </a:spcBef>
              <a:spcAft>
                <a:spcPts val="0"/>
              </a:spcAft>
              <a:buClr>
                <a:schemeClr val="lt1"/>
              </a:buClr>
              <a:buSzPts val="1800"/>
              <a:buChar char="•"/>
            </a:pPr>
            <a:r>
              <a:rPr lang="en-US" sz="2000" dirty="0"/>
              <a:t>Standard regarding Object Oriented Programming is missing</a:t>
            </a:r>
          </a:p>
          <a:p>
            <a:pPr marL="1143000" lvl="2" indent="-228600" algn="l" rtl="0">
              <a:lnSpc>
                <a:spcPct val="200000"/>
              </a:lnSpc>
              <a:spcBef>
                <a:spcPts val="0"/>
              </a:spcBef>
              <a:spcAft>
                <a:spcPts val="0"/>
              </a:spcAft>
              <a:buClr>
                <a:schemeClr val="lt1"/>
              </a:buClr>
              <a:buSzPts val="1800"/>
              <a:buChar char="•"/>
            </a:pPr>
            <a:r>
              <a:rPr lang="en-US" sz="2000" dirty="0"/>
              <a:t>I would recommend adding OOP53-CPP Rule</a:t>
            </a: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488CBEF4-D661-91F3-6F6E-2C83233F61C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74"/>
    </mc:Choice>
    <mc:Fallback>
      <p:transition spd="slow" advTm="31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t>Standards such as String </a:t>
            </a:r>
            <a:r>
              <a:rPr lang="en-US" sz="2000" dirty="0" err="1"/>
              <a:t>Correctnesss</a:t>
            </a:r>
            <a:r>
              <a:rPr lang="en-US" sz="2000" dirty="0"/>
              <a:t>, SQL Injection, and Memory Protection should be adopted</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EF53764A-DC58-C9AC-AF66-A2A272713FB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49"/>
    </mc:Choice>
    <mc:Fallback>
      <p:transition spd="slow" advTm="11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indent="-457200">
              <a:lnSpc>
                <a:spcPct val="200000"/>
              </a:lnSpc>
            </a:pPr>
            <a:r>
              <a:rPr lang="en-US" sz="1800" dirty="0">
                <a:effectLst/>
                <a:latin typeface="Times New Roman" panose="02020603050405020304" pitchFamily="18" charset="0"/>
              </a:rPr>
              <a:t>Atlassian, &amp; </a:t>
            </a:r>
            <a:r>
              <a:rPr lang="en-US" sz="1800" dirty="0" err="1">
                <a:effectLst/>
                <a:latin typeface="Times New Roman" panose="02020603050405020304" pitchFamily="18" charset="0"/>
              </a:rPr>
              <a:t>Zettler</a:t>
            </a:r>
            <a:r>
              <a:rPr lang="en-US" sz="1800" dirty="0">
                <a:effectLst/>
                <a:latin typeface="Times New Roman" panose="02020603050405020304" pitchFamily="18" charset="0"/>
              </a:rPr>
              <a:t>, K. (n.d.). </a:t>
            </a:r>
            <a:r>
              <a:rPr lang="en-US" sz="1800" i="1" dirty="0" err="1">
                <a:effectLst/>
                <a:latin typeface="Times New Roman" panose="02020603050405020304" pitchFamily="18" charset="0"/>
              </a:rPr>
              <a:t>DevSecOps</a:t>
            </a:r>
            <a:r>
              <a:rPr lang="en-US" sz="1800" i="1" dirty="0">
                <a:effectLst/>
                <a:latin typeface="Times New Roman" panose="02020603050405020304" pitchFamily="18" charset="0"/>
              </a:rPr>
              <a:t> Tools | Atlassian</a:t>
            </a:r>
            <a:r>
              <a:rPr lang="en-US" sz="1800" dirty="0">
                <a:effectLst/>
                <a:latin typeface="Times New Roman" panose="02020603050405020304" pitchFamily="18" charset="0"/>
              </a:rPr>
              <a:t>. Atlassian. Retrieved April 15, 2023, from https://www.atlassian.com/devops/devops-tools/devsecops-tools</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Video 6">
            <a:hlinkClick r:id="" action="ppaction://media"/>
            <a:extLst>
              <a:ext uri="{FF2B5EF4-FFF2-40B4-BE49-F238E27FC236}">
                <a16:creationId xmlns:a16="http://schemas.microsoft.com/office/drawing/2014/main" id="{2BCBAA8F-7F34-70D1-E802-652963FDE7F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2"/>
    </mc:Choice>
    <mc:Fallback>
      <p:transition spd="slow" advTm="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587260"/>
            <a:ext cx="10820400" cy="4631425"/>
          </a:xfrm>
          <a:prstGeom prst="rect">
            <a:avLst/>
          </a:prstGeom>
          <a:noFill/>
          <a:ln>
            <a:noFill/>
          </a:ln>
        </p:spPr>
        <p:txBody>
          <a:bodyPr spcFirstLastPara="1" wrap="square" lIns="91425" tIns="45700" rIns="91425" bIns="45700" anchor="t" anchorCtr="0">
            <a:normAutofit/>
          </a:bodyPr>
          <a:lstStyle/>
          <a:p>
            <a:pPr marL="1028700">
              <a:spcBef>
                <a:spcPts val="0"/>
              </a:spcBef>
            </a:pPr>
            <a:r>
              <a:rPr lang="en-US" dirty="0"/>
              <a:t>10 security principles and coding standards</a:t>
            </a:r>
          </a:p>
          <a:p>
            <a:pPr marL="1028700">
              <a:spcBef>
                <a:spcPts val="0"/>
              </a:spcBef>
            </a:pPr>
            <a:r>
              <a:rPr lang="en-US" dirty="0"/>
              <a:t>Guidance on improving security</a:t>
            </a:r>
          </a:p>
          <a:p>
            <a:pPr marL="1028700">
              <a:spcBef>
                <a:spcPts val="0"/>
              </a:spcBef>
            </a:pPr>
            <a:r>
              <a:rPr lang="en-US" dirty="0"/>
              <a:t>Used to support defense of depth by strengthening different layers</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20886" y="2880288"/>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Video 12">
            <a:hlinkClick r:id="" action="ppaction://media"/>
            <a:extLst>
              <a:ext uri="{FF2B5EF4-FFF2-40B4-BE49-F238E27FC236}">
                <a16:creationId xmlns:a16="http://schemas.microsoft.com/office/drawing/2014/main" id="{A1AF8375-D02D-CB01-99FD-02FA3D9BAF7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534"/>
    </mc:Choice>
    <mc:Fallback>
      <p:transition spd="slow" advTm="2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001499990"/>
              </p:ext>
            </p:extLst>
          </p:nvPr>
        </p:nvGraphicFramePr>
        <p:xfrm>
          <a:off x="3619848" y="1662652"/>
          <a:ext cx="7220430" cy="5231099"/>
        </p:xfrm>
        <a:graphic>
          <a:graphicData uri="http://schemas.openxmlformats.org/drawingml/2006/table">
            <a:tbl>
              <a:tblPr firstRow="1" firstCol="1">
                <a:noFill/>
                <a:tableStyleId>{802198C4-3087-4945-87E3-76CBB3509B7E}</a:tableStyleId>
              </a:tblPr>
              <a:tblGrid>
                <a:gridCol w="3714176">
                  <a:extLst>
                    <a:ext uri="{9D8B030D-6E8A-4147-A177-3AD203B41FA5}">
                      <a16:colId xmlns:a16="http://schemas.microsoft.com/office/drawing/2014/main" val="20000"/>
                    </a:ext>
                  </a:extLst>
                </a:gridCol>
                <a:gridCol w="3506254">
                  <a:extLst>
                    <a:ext uri="{9D8B030D-6E8A-4147-A177-3AD203B41FA5}">
                      <a16:colId xmlns:a16="http://schemas.microsoft.com/office/drawing/2014/main" val="20001"/>
                    </a:ext>
                  </a:extLst>
                </a:gridCol>
              </a:tblGrid>
              <a:tr h="2670809">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Memory protection</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Indices and Iterators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Memory protection</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44011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Assertions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Exceptions</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Integer</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Input Output files</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Data type</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Integer</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Input Output files</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Video 9">
            <a:hlinkClick r:id="" action="ppaction://media"/>
            <a:extLst>
              <a:ext uri="{FF2B5EF4-FFF2-40B4-BE49-F238E27FC236}">
                <a16:creationId xmlns:a16="http://schemas.microsoft.com/office/drawing/2014/main" id="{EE85CED0-F623-87A4-1557-593A3551B25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38"/>
    </mc:Choice>
    <mc:Fallback>
      <p:transition spd="slow" advTm="20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Validate input data – data type, integers, input output files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Heed compiler warnings – data value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Default deny</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Sanitize data sent to other systems – SQL injection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Practice defense in depth</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Use effective quality assurance techniques – assertion, exception</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Adopt a secure coding standard -  memory protection, indices and integers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Video 13">
            <a:hlinkClick r:id="" action="ppaction://media"/>
            <a:extLst>
              <a:ext uri="{FF2B5EF4-FFF2-40B4-BE49-F238E27FC236}">
                <a16:creationId xmlns:a16="http://schemas.microsoft.com/office/drawing/2014/main" id="{1A926625-340B-8347-3BBF-4E02508AE78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44"/>
    </mc:Choice>
    <mc:Fallback>
      <p:transition spd="slow" advTm="2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String Correctness</a:t>
            </a:r>
          </a:p>
          <a:p>
            <a:pPr marL="228600" lvl="0" indent="-228600" algn="l" rtl="0">
              <a:lnSpc>
                <a:spcPct val="90000"/>
              </a:lnSpc>
              <a:spcBef>
                <a:spcPts val="0"/>
              </a:spcBef>
              <a:spcAft>
                <a:spcPts val="0"/>
              </a:spcAft>
              <a:buClr>
                <a:schemeClr val="lt1"/>
              </a:buClr>
              <a:buSzPts val="2000"/>
              <a:buChar char="•"/>
            </a:pPr>
            <a:r>
              <a:rPr lang="en-US" sz="2000" dirty="0"/>
              <a:t>SQL Injection</a:t>
            </a:r>
          </a:p>
          <a:p>
            <a:pPr marL="228600" lvl="0" indent="-228600" algn="l" rtl="0">
              <a:lnSpc>
                <a:spcPct val="90000"/>
              </a:lnSpc>
              <a:spcBef>
                <a:spcPts val="0"/>
              </a:spcBef>
              <a:spcAft>
                <a:spcPts val="0"/>
              </a:spcAft>
              <a:buClr>
                <a:schemeClr val="lt1"/>
              </a:buClr>
              <a:buSzPts val="2000"/>
              <a:buChar char="•"/>
            </a:pPr>
            <a:r>
              <a:rPr lang="en-US" sz="2000" dirty="0"/>
              <a:t>Memory Protection</a:t>
            </a:r>
          </a:p>
          <a:p>
            <a:pPr marL="228600" indent="-228600">
              <a:spcBef>
                <a:spcPts val="0"/>
              </a:spcBef>
              <a:buSzPts val="2000"/>
            </a:pPr>
            <a:r>
              <a:rPr lang="en-US" sz="2000" dirty="0"/>
              <a:t>Indices and Iterators</a:t>
            </a:r>
          </a:p>
          <a:p>
            <a:pPr marL="228600" lvl="0" indent="-228600" algn="l" rtl="0">
              <a:lnSpc>
                <a:spcPct val="90000"/>
              </a:lnSpc>
              <a:spcBef>
                <a:spcPts val="0"/>
              </a:spcBef>
              <a:spcAft>
                <a:spcPts val="0"/>
              </a:spcAft>
              <a:buClr>
                <a:schemeClr val="lt1"/>
              </a:buClr>
              <a:buSzPts val="2000"/>
              <a:buChar char="•"/>
            </a:pPr>
            <a:r>
              <a:rPr lang="en-US" sz="2000" dirty="0"/>
              <a:t>Data Value</a:t>
            </a:r>
          </a:p>
          <a:p>
            <a:pPr marL="228600" lvl="0" indent="-228600" algn="l" rtl="0">
              <a:lnSpc>
                <a:spcPct val="90000"/>
              </a:lnSpc>
              <a:spcBef>
                <a:spcPts val="0"/>
              </a:spcBef>
              <a:spcAft>
                <a:spcPts val="0"/>
              </a:spcAft>
              <a:buClr>
                <a:schemeClr val="lt1"/>
              </a:buClr>
              <a:buSzPts val="2000"/>
              <a:buChar char="•"/>
            </a:pPr>
            <a:r>
              <a:rPr lang="en-US" sz="2000" dirty="0"/>
              <a:t>Assertions</a:t>
            </a:r>
          </a:p>
          <a:p>
            <a:pPr marL="228600" lvl="0" indent="-228600" algn="l" rtl="0">
              <a:lnSpc>
                <a:spcPct val="90000"/>
              </a:lnSpc>
              <a:spcBef>
                <a:spcPts val="0"/>
              </a:spcBef>
              <a:spcAft>
                <a:spcPts val="0"/>
              </a:spcAft>
              <a:buClr>
                <a:schemeClr val="lt1"/>
              </a:buClr>
              <a:buSzPts val="2000"/>
              <a:buChar char="•"/>
            </a:pPr>
            <a:r>
              <a:rPr lang="en-US" sz="2000" dirty="0"/>
              <a:t>Exceptions</a:t>
            </a:r>
          </a:p>
          <a:p>
            <a:pPr marL="228600" indent="-228600">
              <a:spcBef>
                <a:spcPts val="0"/>
              </a:spcBef>
              <a:buSzPts val="2000"/>
            </a:pPr>
            <a:r>
              <a:rPr lang="en-US" sz="2000" dirty="0"/>
              <a:t>Input Output Files</a:t>
            </a:r>
          </a:p>
          <a:p>
            <a:pPr marL="228600" lvl="0" indent="-228600" algn="l" rtl="0">
              <a:lnSpc>
                <a:spcPct val="90000"/>
              </a:lnSpc>
              <a:spcBef>
                <a:spcPts val="0"/>
              </a:spcBef>
              <a:spcAft>
                <a:spcPts val="0"/>
              </a:spcAft>
              <a:buClr>
                <a:schemeClr val="lt1"/>
              </a:buClr>
              <a:buSzPts val="2000"/>
              <a:buChar char="•"/>
            </a:pPr>
            <a:r>
              <a:rPr lang="en-US" sz="2000" dirty="0"/>
              <a:t>Data Type</a:t>
            </a:r>
          </a:p>
          <a:p>
            <a:pPr marL="0" lvl="0" indent="0" algn="l" rtl="0">
              <a:lnSpc>
                <a:spcPct val="90000"/>
              </a:lnSpc>
              <a:spcBef>
                <a:spcPts val="0"/>
              </a:spcBef>
              <a:spcAft>
                <a:spcPts val="0"/>
              </a:spcAft>
              <a:buClr>
                <a:schemeClr val="lt1"/>
              </a:buClr>
              <a:buSzPts val="2000"/>
              <a:buNone/>
            </a:pPr>
            <a:endParaRPr lang="en-US"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Video 5">
            <a:hlinkClick r:id="" action="ppaction://media"/>
            <a:extLst>
              <a:ext uri="{FF2B5EF4-FFF2-40B4-BE49-F238E27FC236}">
                <a16:creationId xmlns:a16="http://schemas.microsoft.com/office/drawing/2014/main" id="{8E62C29B-4EF8-B83C-DDB4-E8602AD18F7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66"/>
    </mc:Choice>
    <mc:Fallback>
      <p:transition spd="slow" advTm="17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000" dirty="0"/>
              <a:t>Encryption in rest</a:t>
            </a:r>
          </a:p>
          <a:p>
            <a:pPr marL="228600" lvl="0" indent="-228600" algn="l" rtl="0">
              <a:lnSpc>
                <a:spcPct val="200000"/>
              </a:lnSpc>
              <a:spcBef>
                <a:spcPts val="0"/>
              </a:spcBef>
              <a:spcAft>
                <a:spcPts val="0"/>
              </a:spcAft>
              <a:buClr>
                <a:schemeClr val="lt1"/>
              </a:buClr>
              <a:buSzPts val="2000"/>
              <a:buChar char="•"/>
            </a:pPr>
            <a:r>
              <a:rPr lang="en-US" sz="2000" dirty="0"/>
              <a:t>Encryption at flight</a:t>
            </a:r>
          </a:p>
          <a:p>
            <a:pPr marL="228600" lvl="0" indent="-228600" algn="l" rtl="0">
              <a:lnSpc>
                <a:spcPct val="200000"/>
              </a:lnSpc>
              <a:spcBef>
                <a:spcPts val="0"/>
              </a:spcBef>
              <a:spcAft>
                <a:spcPts val="0"/>
              </a:spcAft>
              <a:buClr>
                <a:schemeClr val="lt1"/>
              </a:buClr>
              <a:buSzPts val="2000"/>
              <a:buChar char="•"/>
            </a:pPr>
            <a:r>
              <a:rPr lang="en-US" sz="2000" dirty="0"/>
              <a:t>Encryption in use</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Video 5">
            <a:hlinkClick r:id="" action="ppaction://media"/>
            <a:extLst>
              <a:ext uri="{FF2B5EF4-FFF2-40B4-BE49-F238E27FC236}">
                <a16:creationId xmlns:a16="http://schemas.microsoft.com/office/drawing/2014/main" id="{F3FD73BD-AA65-F781-AED3-243C8367931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68"/>
    </mc:Choice>
    <mc:Fallback>
      <p:transition spd="slow" advTm="2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400"/>
              <a:buChar char="•"/>
            </a:pPr>
            <a:r>
              <a:rPr lang="en-US" sz="2400" dirty="0"/>
              <a:t>Authentication </a:t>
            </a:r>
          </a:p>
          <a:p>
            <a:pPr marL="228600" lvl="0" indent="-228600" algn="l" rtl="0">
              <a:lnSpc>
                <a:spcPct val="200000"/>
              </a:lnSpc>
              <a:spcBef>
                <a:spcPts val="0"/>
              </a:spcBef>
              <a:spcAft>
                <a:spcPts val="0"/>
              </a:spcAft>
              <a:buClr>
                <a:schemeClr val="lt1"/>
              </a:buClr>
              <a:buSzPts val="2400"/>
              <a:buChar char="•"/>
            </a:pPr>
            <a:r>
              <a:rPr lang="en-US" sz="2400" dirty="0"/>
              <a:t>Authorization </a:t>
            </a:r>
          </a:p>
          <a:p>
            <a:pPr marL="228600" lvl="0" indent="-228600" algn="l" rtl="0">
              <a:lnSpc>
                <a:spcPct val="200000"/>
              </a:lnSpc>
              <a:spcBef>
                <a:spcPts val="0"/>
              </a:spcBef>
              <a:spcAft>
                <a:spcPts val="0"/>
              </a:spcAft>
              <a:buClr>
                <a:schemeClr val="lt1"/>
              </a:buClr>
              <a:buSzPts val="2400"/>
              <a:buChar char="•"/>
            </a:pPr>
            <a:r>
              <a:rPr lang="en-US" sz="2400"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Video 5">
            <a:hlinkClick r:id="" action="ppaction://media"/>
            <a:extLst>
              <a:ext uri="{FF2B5EF4-FFF2-40B4-BE49-F238E27FC236}">
                <a16:creationId xmlns:a16="http://schemas.microsoft.com/office/drawing/2014/main" id="{44EDDEBD-0B2D-BB14-AD4D-FD09AAE87B9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132"/>
    </mc:Choice>
    <mc:Fallback>
      <p:transition spd="slow" advTm="41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a single value get added to an empty 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100" dirty="0"/>
              <a:t>TEST_F(</a:t>
            </a:r>
            <a:r>
              <a:rPr lang="en-US" sz="1100" dirty="0" err="1"/>
              <a:t>CollectionTest</a:t>
            </a:r>
            <a:r>
              <a:rPr lang="en-US" sz="1100" dirty="0"/>
              <a:t>, </a:t>
            </a:r>
            <a:r>
              <a:rPr lang="en-US" sz="1100" dirty="0" err="1"/>
              <a:t>CanAddToEmptyVector</a:t>
            </a:r>
            <a:r>
              <a:rPr lang="en-US" sz="1100" dirty="0"/>
              <a:t>)</a:t>
            </a:r>
          </a:p>
          <a:p>
            <a:pPr marL="114300" indent="0">
              <a:buNone/>
            </a:pPr>
            <a:r>
              <a:rPr lang="en-US" sz="1100" dirty="0"/>
              <a:t>{</a:t>
            </a:r>
          </a:p>
          <a:p>
            <a:pPr marL="114300" indent="0">
              <a:buNone/>
            </a:pPr>
            <a:r>
              <a:rPr lang="en-US" sz="1100" dirty="0"/>
              <a:t>	// is the collection empty?</a:t>
            </a:r>
          </a:p>
          <a:p>
            <a:pPr marL="114300" indent="0">
              <a:buNone/>
            </a:pPr>
            <a:r>
              <a:rPr lang="en-US" sz="1100" dirty="0"/>
              <a:t>	ASSERT_TRUE(collection-&gt;empty());</a:t>
            </a:r>
          </a:p>
          <a:p>
            <a:pPr marL="114300" indent="0">
              <a:buNone/>
            </a:pPr>
            <a:r>
              <a:rPr lang="en-US" sz="1100" dirty="0"/>
              <a:t>	// if empty, the size must be 0</a:t>
            </a:r>
          </a:p>
          <a:p>
            <a:pPr marL="114300" indent="0">
              <a:buNone/>
            </a:pPr>
            <a:r>
              <a:rPr lang="en-US" sz="1100" dirty="0"/>
              <a:t>	ASSERT_EQ(collection-&gt;size(), 0);</a:t>
            </a:r>
          </a:p>
          <a:p>
            <a:pPr marL="114300" indent="0">
              <a:buNone/>
            </a:pPr>
            <a:endParaRPr lang="en-US" sz="1100" dirty="0"/>
          </a:p>
          <a:p>
            <a:pPr marL="114300" indent="0">
              <a:buNone/>
            </a:pPr>
            <a:r>
              <a:rPr lang="en-US" sz="1100" dirty="0"/>
              <a:t>	</a:t>
            </a:r>
            <a:r>
              <a:rPr lang="en-US" sz="1100" dirty="0" err="1"/>
              <a:t>add_entries</a:t>
            </a:r>
            <a:r>
              <a:rPr lang="en-US" sz="1100" dirty="0"/>
              <a:t>(1);</a:t>
            </a:r>
          </a:p>
          <a:p>
            <a:pPr marL="114300" indent="0">
              <a:buNone/>
            </a:pPr>
            <a:endParaRPr lang="en-US" sz="1100" dirty="0"/>
          </a:p>
          <a:p>
            <a:pPr marL="114300" indent="0">
              <a:buNone/>
            </a:pPr>
            <a:r>
              <a:rPr lang="en-US" sz="1100" dirty="0"/>
              <a:t>	// is the collection still empty?</a:t>
            </a:r>
          </a:p>
          <a:p>
            <a:pPr marL="114300" indent="0">
              <a:buNone/>
            </a:pPr>
            <a:r>
              <a:rPr lang="en-US" sz="1100" dirty="0"/>
              <a:t>	ASSERT_FALSE(collection-&gt;empty());</a:t>
            </a:r>
          </a:p>
          <a:p>
            <a:pPr marL="114300" indent="0">
              <a:buNone/>
            </a:pPr>
            <a:r>
              <a:rPr lang="en-US" sz="1100" dirty="0"/>
              <a:t>	// if not empty, what must the size be?</a:t>
            </a:r>
          </a:p>
          <a:p>
            <a:pPr marL="114300" indent="0">
              <a:buNone/>
            </a:pPr>
            <a:r>
              <a:rPr lang="en-US" sz="1100" dirty="0"/>
              <a:t>	ASSERT_EQ(collection-&gt;size(), 1);</a:t>
            </a:r>
          </a:p>
          <a:p>
            <a:pPr marL="114300" indent="0">
              <a:buNone/>
            </a:pPr>
            <a:r>
              <a:rPr lang="en-US" sz="1100" dirty="0"/>
              <a:t>}</a:t>
            </a:r>
          </a:p>
          <a:p>
            <a:pPr marL="114300" indent="0">
              <a:buNone/>
            </a:pPr>
            <a:r>
              <a:rPr lang="en-US" sz="1100" dirty="0"/>
              <a:t>[ RUN      ] </a:t>
            </a:r>
            <a:r>
              <a:rPr lang="en-US" sz="1100" dirty="0" err="1"/>
              <a:t>CollectionTest.CanAddToEmptyVector</a:t>
            </a:r>
            <a:endParaRPr lang="en-US" sz="1100" dirty="0"/>
          </a:p>
          <a:p>
            <a:pPr marL="114300" indent="0">
              <a:buNone/>
            </a:pPr>
            <a:r>
              <a:rPr lang="en-US" sz="1100" dirty="0"/>
              <a:t>[       OK ] </a:t>
            </a:r>
            <a:r>
              <a:rPr lang="en-US" sz="1100" dirty="0" err="1"/>
              <a:t>CollectionTest.CanAddToEmptyVector</a:t>
            </a:r>
            <a:r>
              <a:rPr lang="en-US" sz="1100" dirty="0"/>
              <a:t> (0 </a:t>
            </a:r>
            <a:r>
              <a:rPr lang="en-US" sz="1100" dirty="0" err="1"/>
              <a:t>ms</a:t>
            </a:r>
            <a:r>
              <a:rPr lang="en-US" sz="1100" dirty="0"/>
              <a:t>)</a:t>
            </a:r>
            <a:endParaRPr sz="11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1216758D-6FA3-7710-F2B3-D211106F221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963"/>
    </mc:Choice>
    <mc:Fallback>
      <p:transition spd="slow" advTm="29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the resize function reduce the collection to zero?</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114300" indent="0">
              <a:buNone/>
            </a:pPr>
            <a:r>
              <a:rPr lang="en-US" sz="1200" dirty="0"/>
              <a:t>TEST_F(</a:t>
            </a:r>
            <a:r>
              <a:rPr lang="en-US" sz="1200" dirty="0" err="1"/>
              <a:t>CollectionTest</a:t>
            </a:r>
            <a:r>
              <a:rPr lang="en-US" sz="1200" dirty="0"/>
              <a:t>, </a:t>
            </a:r>
            <a:r>
              <a:rPr lang="en-US" sz="1200" dirty="0" err="1"/>
              <a:t>ResizeDecreasesToZero</a:t>
            </a:r>
            <a:r>
              <a:rPr lang="en-US" sz="1200" dirty="0"/>
              <a:t>) {</a:t>
            </a:r>
          </a:p>
          <a:p>
            <a:pPr marL="114300" indent="0">
              <a:buNone/>
            </a:pPr>
            <a:endParaRPr lang="en-US" sz="1200" dirty="0"/>
          </a:p>
          <a:p>
            <a:pPr marL="114300" indent="0">
              <a:buNone/>
            </a:pPr>
            <a:r>
              <a:rPr lang="en-US" sz="1200" dirty="0"/>
              <a:t>	int </a:t>
            </a:r>
            <a:r>
              <a:rPr lang="en-US" sz="1200" dirty="0" err="1"/>
              <a:t>initial_size</a:t>
            </a:r>
            <a:r>
              <a:rPr lang="en-US" sz="1200" dirty="0"/>
              <a:t> = 128;</a:t>
            </a:r>
          </a:p>
          <a:p>
            <a:pPr marL="114300" indent="0">
              <a:buNone/>
            </a:pPr>
            <a:endParaRPr lang="en-US" sz="1200" dirty="0"/>
          </a:p>
          <a:p>
            <a:pPr marL="114300" indent="0">
              <a:buNone/>
            </a:pPr>
            <a:r>
              <a:rPr lang="en-US" sz="1200" dirty="0"/>
              <a:t>	ASSERT_EQ(collection-&gt;size(), 0);</a:t>
            </a:r>
          </a:p>
          <a:p>
            <a:pPr marL="114300" indent="0">
              <a:buNone/>
            </a:pPr>
            <a:r>
              <a:rPr lang="en-US" sz="1200" dirty="0"/>
              <a:t>	</a:t>
            </a:r>
            <a:r>
              <a:rPr lang="en-US" sz="1200" dirty="0" err="1"/>
              <a:t>add_entries</a:t>
            </a:r>
            <a:r>
              <a:rPr lang="en-US" sz="1200" dirty="0"/>
              <a:t>(</a:t>
            </a:r>
            <a:r>
              <a:rPr lang="en-US" sz="1200" dirty="0" err="1"/>
              <a:t>initial_size</a:t>
            </a:r>
            <a:r>
              <a:rPr lang="en-US" sz="1200" dirty="0"/>
              <a:t>);</a:t>
            </a:r>
          </a:p>
          <a:p>
            <a:pPr marL="114300" indent="0">
              <a:buNone/>
            </a:pPr>
            <a:r>
              <a:rPr lang="en-US" sz="1200" dirty="0"/>
              <a:t>	EXPECT_EQ(collection-&gt;size(), 128);</a:t>
            </a:r>
          </a:p>
          <a:p>
            <a:pPr marL="114300" indent="0">
              <a:buNone/>
            </a:pPr>
            <a:endParaRPr lang="en-US" sz="1200" dirty="0"/>
          </a:p>
          <a:p>
            <a:pPr marL="114300" indent="0">
              <a:buNone/>
            </a:pPr>
            <a:r>
              <a:rPr lang="en-US" sz="1200" dirty="0"/>
              <a:t>	auto size = collection-&gt;size();</a:t>
            </a:r>
          </a:p>
          <a:p>
            <a:pPr marL="114300" indent="0">
              <a:buNone/>
            </a:pPr>
            <a:r>
              <a:rPr lang="en-US" sz="1200" dirty="0"/>
              <a:t>	collection-&gt;resize(0);</a:t>
            </a:r>
          </a:p>
          <a:p>
            <a:pPr marL="114300" indent="0">
              <a:buNone/>
            </a:pPr>
            <a:r>
              <a:rPr lang="en-US" sz="1200" dirty="0"/>
              <a:t>	ASSERT_EQ(collection-&gt;size(), 0);</a:t>
            </a:r>
          </a:p>
          <a:p>
            <a:pPr marL="114300" indent="0">
              <a:buNone/>
            </a:pPr>
            <a:r>
              <a:rPr lang="en-US" sz="1200" dirty="0"/>
              <a:t>}</a:t>
            </a:r>
          </a:p>
          <a:p>
            <a:pPr marL="114300" indent="0">
              <a:buNone/>
            </a:pPr>
            <a:r>
              <a:rPr lang="en-US" sz="1200" dirty="0"/>
              <a:t>Results:</a:t>
            </a:r>
          </a:p>
          <a:p>
            <a:pPr marL="114300" indent="0">
              <a:buNone/>
            </a:pPr>
            <a:r>
              <a:rPr lang="en-US" sz="1200" dirty="0"/>
              <a:t> [ RUN      ] </a:t>
            </a:r>
            <a:r>
              <a:rPr lang="en-US" sz="1200" dirty="0" err="1"/>
              <a:t>CollectionTest.ResizeDecreasesToZero</a:t>
            </a:r>
            <a:endParaRPr lang="en-US" sz="1200" dirty="0"/>
          </a:p>
          <a:p>
            <a:pPr marL="114300" indent="0">
              <a:buNone/>
            </a:pPr>
            <a:r>
              <a:rPr lang="en-US" sz="1200" dirty="0"/>
              <a:t>[       OK ] </a:t>
            </a:r>
            <a:r>
              <a:rPr lang="en-US" sz="1200" dirty="0" err="1"/>
              <a:t>CollectionTest.ResizeDecreasesToZero</a:t>
            </a:r>
            <a:r>
              <a:rPr lang="en-US" sz="1200" dirty="0"/>
              <a:t> (0 </a:t>
            </a:r>
            <a:r>
              <a:rPr lang="en-US" sz="1200" dirty="0" err="1"/>
              <a:t>ms</a:t>
            </a:r>
            <a:r>
              <a:rPr lang="en-US" sz="1200" dirty="0"/>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67137525-2F59-FC4D-7C5E-8FC5D85BF47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52658584"/>
      </p:ext>
    </p:extLst>
  </p:cSld>
  <p:clrMapOvr>
    <a:masterClrMapping/>
  </p:clrMapOvr>
  <mc:AlternateContent xmlns:mc="http://schemas.openxmlformats.org/markup-compatibility/2006">
    <mc:Choice xmlns:p14="http://schemas.microsoft.com/office/powerpoint/2010/main" Requires="p14">
      <p:transition spd="slow" p14:dur="2000" advTm="13912"/>
    </mc:Choice>
    <mc:Fallback>
      <p:transition spd="slow" advTm="1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5773</TotalTime>
  <Words>851</Words>
  <Application>Microsoft Office PowerPoint</Application>
  <PresentationFormat>Widescreen</PresentationFormat>
  <Paragraphs>136</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Does a single value get added to an empty collection?</vt:lpstr>
      <vt:lpstr>Does the resize function reduce the collection to zero?</vt:lpstr>
      <vt:lpstr>Does the out_of_range exception get thrown when calling at a position with an index out of bounds? </vt:lpstr>
      <vt:lpstr>Is the length_error exception thrown when the collection is resized above the max?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Marcel Garza</cp:lastModifiedBy>
  <cp:revision>31</cp:revision>
  <dcterms:created xsi:type="dcterms:W3CDTF">2020-08-19T17:59:24Z</dcterms:created>
  <dcterms:modified xsi:type="dcterms:W3CDTF">2023-04-17T05:17:48Z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